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7"/>
  </p:notesMasterIdLst>
  <p:handoutMasterIdLst>
    <p:handoutMasterId r:id="rId18"/>
  </p:handoutMasterIdLst>
  <p:sldIdLst>
    <p:sldId id="315" r:id="rId5"/>
    <p:sldId id="266" r:id="rId6"/>
    <p:sldId id="337" r:id="rId7"/>
    <p:sldId id="338" r:id="rId8"/>
    <p:sldId id="336" r:id="rId9"/>
    <p:sldId id="340" r:id="rId10"/>
    <p:sldId id="341" r:id="rId11"/>
    <p:sldId id="342" r:id="rId12"/>
    <p:sldId id="344" r:id="rId13"/>
    <p:sldId id="343" r:id="rId14"/>
    <p:sldId id="345" r:id="rId15"/>
    <p:sldId id="33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4" r:id="rId13"/>
    <p:sldLayoutId id="2147483682" r:id="rId14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9457" y="825687"/>
            <a:ext cx="9930944" cy="520173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 algn="ctr"/>
            <a:br>
              <a:rPr lang="ru-RU" sz="2800" dirty="0"/>
            </a:br>
            <a:br>
              <a:rPr lang="ru-RU" sz="3100" dirty="0"/>
            </a:br>
            <a:r>
              <a:rPr lang="ru-KZ" sz="3100" dirty="0"/>
              <a:t>Методы проектирования </a:t>
            </a:r>
            <a:br>
              <a:rPr lang="ru-RU" sz="3100" dirty="0"/>
            </a:br>
            <a:r>
              <a:rPr lang="ru-KZ" sz="3100" dirty="0"/>
              <a:t>баз данных. </a:t>
            </a:r>
            <a:br>
              <a:rPr lang="ru-RU" sz="3100" dirty="0"/>
            </a:br>
            <a:r>
              <a:rPr lang="ru-KZ" sz="3100" dirty="0"/>
              <a:t>Нормализация и </a:t>
            </a:r>
            <a:r>
              <a:rPr lang="ru-KZ" sz="3100" dirty="0" err="1"/>
              <a:t>денормализация</a:t>
            </a:r>
            <a:br>
              <a:rPr lang="ru-KZ" dirty="0"/>
            </a:br>
            <a:br>
              <a:rPr lang="ru-KZ" dirty="0"/>
            </a:br>
            <a:br>
              <a:rPr lang="ru-KZ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A6CFA7-0783-8027-ED11-9A8C845F5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354309"/>
            <a:ext cx="10013710" cy="1216152"/>
          </a:xfrm>
        </p:spPr>
        <p:txBody>
          <a:bodyPr/>
          <a:lstStyle/>
          <a:p>
            <a:r>
              <a:rPr lang="ru-KZ" dirty="0" err="1"/>
              <a:t>Денормализация</a:t>
            </a: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912231-F358-ACE4-2030-93A82CA420C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230085" y="2471058"/>
            <a:ext cx="7293429" cy="3838300"/>
          </a:xfrm>
        </p:spPr>
        <p:txBody>
          <a:bodyPr>
            <a:noAutofit/>
          </a:bodyPr>
          <a:lstStyle/>
          <a:p>
            <a:r>
              <a:rPr lang="ru-KZ" sz="1600" dirty="0" err="1">
                <a:solidFill>
                  <a:schemeClr val="tx1"/>
                </a:solidFill>
              </a:rPr>
              <a:t>Денормализация</a:t>
            </a:r>
            <a:r>
              <a:rPr lang="ru-KZ" sz="1600" dirty="0">
                <a:solidFill>
                  <a:schemeClr val="tx1"/>
                </a:solidFill>
              </a:rPr>
              <a:t> — это обратный процесс нормализации, когда таблицы частично объединяются для повышения производительности чтения.</a:t>
            </a:r>
          </a:p>
          <a:p>
            <a:r>
              <a:rPr lang="ru-KZ" sz="1600" dirty="0">
                <a:solidFill>
                  <a:schemeClr val="tx1"/>
                </a:solidFill>
              </a:rPr>
              <a:t> Причины:</a:t>
            </a:r>
          </a:p>
          <a:p>
            <a:pPr lvl="0"/>
            <a:r>
              <a:rPr lang="ru-KZ" sz="1600" dirty="0">
                <a:solidFill>
                  <a:schemeClr val="tx1"/>
                </a:solidFill>
              </a:rPr>
              <a:t>Слишком много JOIN при выборке.</a:t>
            </a:r>
          </a:p>
          <a:p>
            <a:pPr lvl="0"/>
            <a:r>
              <a:rPr lang="ru-KZ" sz="1600" dirty="0">
                <a:solidFill>
                  <a:schemeClr val="tx1"/>
                </a:solidFill>
              </a:rPr>
              <a:t>Необходимость уменьшить количество операций чтения.</a:t>
            </a:r>
          </a:p>
          <a:p>
            <a:r>
              <a:rPr lang="ru-KZ" sz="1600" dirty="0">
                <a:solidFill>
                  <a:schemeClr val="tx1"/>
                </a:solidFill>
              </a:rPr>
              <a:t> Последствия:</a:t>
            </a:r>
          </a:p>
          <a:p>
            <a:pPr lvl="0"/>
            <a:r>
              <a:rPr lang="ru-KZ" sz="1600" dirty="0">
                <a:solidFill>
                  <a:schemeClr val="tx1"/>
                </a:solidFill>
              </a:rPr>
              <a:t>Возникает избыточность.</a:t>
            </a:r>
          </a:p>
          <a:p>
            <a:pPr lvl="0"/>
            <a:r>
              <a:rPr lang="ru-KZ" sz="1600" dirty="0">
                <a:solidFill>
                  <a:schemeClr val="tx1"/>
                </a:solidFill>
              </a:rPr>
              <a:t>Требуется больше контроля при обновлении.</a:t>
            </a:r>
          </a:p>
          <a:p>
            <a:endParaRPr lang="ru-KZ" sz="1600" dirty="0">
              <a:solidFill>
                <a:schemeClr val="tx1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8615F9-1DA8-B0B3-790E-9847F8476DC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698106" y="2449286"/>
            <a:ext cx="3522849" cy="2906485"/>
          </a:xfrm>
        </p:spPr>
        <p:txBody>
          <a:bodyPr/>
          <a:lstStyle/>
          <a:p>
            <a:pPr marL="0" indent="0">
              <a:buNone/>
            </a:pPr>
            <a:r>
              <a:rPr lang="ru-KZ" sz="1600" dirty="0"/>
              <a:t>Пример </a:t>
            </a:r>
            <a:r>
              <a:rPr lang="ru-KZ" sz="1600" dirty="0" err="1"/>
              <a:t>денормализации</a:t>
            </a:r>
            <a:r>
              <a:rPr lang="ru-KZ" sz="1600" dirty="0"/>
              <a:t>:</a:t>
            </a:r>
          </a:p>
          <a:p>
            <a:pPr marL="0" indent="0">
              <a:buNone/>
            </a:pPr>
            <a:r>
              <a:rPr lang="ru-KZ" sz="1600" dirty="0"/>
              <a:t>Вместо двух таблиц:</a:t>
            </a:r>
          </a:p>
          <a:p>
            <a:pPr marL="0" lvl="0" indent="0">
              <a:buNone/>
            </a:pPr>
            <a:r>
              <a:rPr lang="ru-KZ" sz="1600" dirty="0"/>
              <a:t>Студенты(</a:t>
            </a:r>
            <a:r>
              <a:rPr lang="ru-KZ" sz="1600" dirty="0" err="1"/>
              <a:t>СтудентID</a:t>
            </a:r>
            <a:r>
              <a:rPr lang="ru-KZ" sz="1600" dirty="0"/>
              <a:t>, Имя, </a:t>
            </a:r>
            <a:r>
              <a:rPr lang="ru-KZ" sz="1600" dirty="0" err="1"/>
              <a:t>КурсID</a:t>
            </a:r>
            <a:r>
              <a:rPr lang="ru-KZ" sz="1600" dirty="0"/>
              <a:t>)</a:t>
            </a:r>
          </a:p>
          <a:p>
            <a:pPr marL="0" lvl="0" indent="0">
              <a:buNone/>
            </a:pPr>
            <a:r>
              <a:rPr lang="ru-KZ" sz="1600" dirty="0"/>
              <a:t>Курсы(</a:t>
            </a:r>
            <a:r>
              <a:rPr lang="ru-KZ" sz="1600" dirty="0" err="1"/>
              <a:t>КурсID</a:t>
            </a:r>
            <a:r>
              <a:rPr lang="ru-KZ" sz="1600" dirty="0"/>
              <a:t>, Название)</a:t>
            </a:r>
            <a:endParaRPr lang="ru-RU" sz="1600" dirty="0"/>
          </a:p>
          <a:p>
            <a:pPr marL="0" indent="0">
              <a:buNone/>
            </a:pPr>
            <a:r>
              <a:rPr lang="ru-KZ" dirty="0"/>
              <a:t>Объединяется в одну:</a:t>
            </a:r>
          </a:p>
          <a:p>
            <a:pPr marL="0" lvl="0" indent="0">
              <a:buNone/>
            </a:pPr>
            <a:endParaRPr lang="ru-KZ" sz="1600" dirty="0"/>
          </a:p>
          <a:p>
            <a:pPr marL="0" indent="0">
              <a:buNone/>
            </a:pPr>
            <a:endParaRPr lang="ru-KZ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DE76D4BA-04F3-AC60-BCCF-B65E9C7BF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955740"/>
              </p:ext>
            </p:extLst>
          </p:nvPr>
        </p:nvGraphicFramePr>
        <p:xfrm>
          <a:off x="8698107" y="5555695"/>
          <a:ext cx="3004038" cy="65532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895543">
                  <a:extLst>
                    <a:ext uri="{9D8B030D-6E8A-4147-A177-3AD203B41FA5}">
                      <a16:colId xmlns:a16="http://schemas.microsoft.com/office/drawing/2014/main" val="2259083340"/>
                    </a:ext>
                  </a:extLst>
                </a:gridCol>
                <a:gridCol w="442104">
                  <a:extLst>
                    <a:ext uri="{9D8B030D-6E8A-4147-A177-3AD203B41FA5}">
                      <a16:colId xmlns:a16="http://schemas.microsoft.com/office/drawing/2014/main" val="670707767"/>
                    </a:ext>
                  </a:extLst>
                </a:gridCol>
                <a:gridCol w="702831">
                  <a:extLst>
                    <a:ext uri="{9D8B030D-6E8A-4147-A177-3AD203B41FA5}">
                      <a16:colId xmlns:a16="http://schemas.microsoft.com/office/drawing/2014/main" val="2710213036"/>
                    </a:ext>
                  </a:extLst>
                </a:gridCol>
                <a:gridCol w="963560">
                  <a:extLst>
                    <a:ext uri="{9D8B030D-6E8A-4147-A177-3AD203B41FA5}">
                      <a16:colId xmlns:a16="http://schemas.microsoft.com/office/drawing/2014/main" val="226982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СтудентID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Имя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КурсID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Название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826531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1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Айдана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101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 dirty="0">
                          <a:effectLst/>
                        </a:rPr>
                        <a:t>Алгебра</a:t>
                      </a:r>
                      <a:endParaRPr lang="ru-K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64412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0356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E8E4B-B20B-7EF8-2DAD-B636D65E5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101" y="1295399"/>
            <a:ext cx="10311980" cy="883175"/>
          </a:xfrm>
        </p:spPr>
        <p:txBody>
          <a:bodyPr/>
          <a:lstStyle/>
          <a:p>
            <a:r>
              <a:rPr lang="ru-KZ" dirty="0"/>
              <a:t>Методика применения нормальных форм</a:t>
            </a: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12B68F-11CF-0E92-C479-0465A9279CB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311980" cy="3718557"/>
          </a:xfrm>
        </p:spPr>
        <p:txBody>
          <a:bodyPr>
            <a:norm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KZ" dirty="0">
                <a:solidFill>
                  <a:schemeClr val="tx1"/>
                </a:solidFill>
              </a:rPr>
              <a:t>Составить универсальную таблицу (в 0НФ).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KZ" dirty="0">
                <a:solidFill>
                  <a:schemeClr val="tx1"/>
                </a:solidFill>
              </a:rPr>
              <a:t>Привести к 1НФ (атомарные значения).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KZ" dirty="0">
                <a:solidFill>
                  <a:schemeClr val="tx1"/>
                </a:solidFill>
              </a:rPr>
              <a:t>Проверить зависимость неключевых атрибутов — привести к 2НФ.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KZ" dirty="0">
                <a:solidFill>
                  <a:schemeClr val="tx1"/>
                </a:solidFill>
              </a:rPr>
              <a:t>Устранить транзитивные зависимости — получить 3НФ.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KZ" dirty="0">
                <a:solidFill>
                  <a:schemeClr val="tx1"/>
                </a:solidFill>
              </a:rPr>
              <a:t>По необходимости — BCNF.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KZ" dirty="0">
                <a:solidFill>
                  <a:schemeClr val="tx1"/>
                </a:solidFill>
              </a:rPr>
              <a:t>При необходимости — </a:t>
            </a:r>
            <a:r>
              <a:rPr lang="ru-KZ" dirty="0" err="1">
                <a:solidFill>
                  <a:schemeClr val="tx1"/>
                </a:solidFill>
              </a:rPr>
              <a:t>денормализация</a:t>
            </a:r>
            <a:r>
              <a:rPr lang="ru-KZ" dirty="0">
                <a:solidFill>
                  <a:schemeClr val="tx1"/>
                </a:solidFill>
              </a:rPr>
              <a:t>, с учётом индексов и частоты запросов.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81698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77D81-0524-41F7-F9CF-B3740FDFA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F6C90C-6020-2648-08B3-3DD57FC01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514" y="962423"/>
            <a:ext cx="11146972" cy="1216152"/>
          </a:xfrm>
        </p:spPr>
        <p:txBody>
          <a:bodyPr/>
          <a:lstStyle/>
          <a:p>
            <a:r>
              <a:rPr lang="ru-KZ" dirty="0"/>
              <a:t> Сравнительная таблица нормальных форм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8A87C119-B972-2245-7482-2D833416F14F}"/>
              </a:ext>
            </a:extLst>
          </p:cNvPr>
          <p:cNvGraphicFramePr>
            <a:graphicFrameLocks noGrp="1"/>
          </p:cNvGraphicFramePr>
          <p:nvPr>
            <p:ph sz="quarter" idx="18"/>
            <p:extLst>
              <p:ext uri="{D42A27DB-BD31-4B8C-83A1-F6EECF244321}">
                <p14:modId xmlns:p14="http://schemas.microsoft.com/office/powerpoint/2010/main" val="1568420258"/>
              </p:ext>
            </p:extLst>
          </p:nvPr>
        </p:nvGraphicFramePr>
        <p:xfrm>
          <a:off x="1382485" y="2612572"/>
          <a:ext cx="9459684" cy="347254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006623">
                  <a:extLst>
                    <a:ext uri="{9D8B030D-6E8A-4147-A177-3AD203B41FA5}">
                      <a16:colId xmlns:a16="http://schemas.microsoft.com/office/drawing/2014/main" val="109630016"/>
                    </a:ext>
                  </a:extLst>
                </a:gridCol>
                <a:gridCol w="5200891">
                  <a:extLst>
                    <a:ext uri="{9D8B030D-6E8A-4147-A177-3AD203B41FA5}">
                      <a16:colId xmlns:a16="http://schemas.microsoft.com/office/drawing/2014/main" val="886117107"/>
                    </a:ext>
                  </a:extLst>
                </a:gridCol>
                <a:gridCol w="3252170">
                  <a:extLst>
                    <a:ext uri="{9D8B030D-6E8A-4147-A177-3AD203B41FA5}">
                      <a16:colId xmlns:a16="http://schemas.microsoft.com/office/drawing/2014/main" val="1963613372"/>
                    </a:ext>
                  </a:extLst>
                </a:gridCol>
              </a:tblGrid>
              <a:tr h="393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НФ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Условия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Цель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07254493"/>
                  </a:ext>
                </a:extLst>
              </a:tr>
              <a:tr h="393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0НФ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Без ограничений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Исходная структура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3428862"/>
                  </a:ext>
                </a:extLst>
              </a:tr>
              <a:tr h="393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1НФ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Атомарные значения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Упрощение обработки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88830695"/>
                  </a:ext>
                </a:extLst>
              </a:tr>
              <a:tr h="764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2НФ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1НФ + нет частичных зависимостей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Исключение дублирования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84606789"/>
                  </a:ext>
                </a:extLst>
              </a:tr>
              <a:tr h="764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3НФ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2НФ + нет транзитивных зависимостей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Полная независимость атрибутов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89670971"/>
                  </a:ext>
                </a:extLst>
              </a:tr>
              <a:tr h="764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BCNF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Каждая зависимость от суперключа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 dirty="0">
                          <a:effectLst/>
                        </a:rPr>
                        <a:t>Более строгий контроль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37615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6848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37457" y="2296886"/>
            <a:ext cx="7522030" cy="3755571"/>
          </a:xfrm>
        </p:spPr>
        <p:txBody>
          <a:bodyPr>
            <a:normAutofit/>
          </a:bodyPr>
          <a:lstStyle/>
          <a:p>
            <a:pPr algn="just"/>
            <a:r>
              <a:rPr lang="ru-RU" b="1" dirty="0"/>
              <a:t>	</a:t>
            </a:r>
            <a:r>
              <a:rPr lang="ru-KZ" dirty="0"/>
              <a:t> Проектирование базы данных включает разложение информации на логически непротиворечивые структуры, чтобы избежать избыточности, аномалий и потери данных. Один из главных методов — нормализация.</a:t>
            </a:r>
            <a:endParaRPr lang="ru-RU" dirty="0"/>
          </a:p>
          <a:p>
            <a:pPr algn="just"/>
            <a:r>
              <a:rPr lang="ru-RU" dirty="0"/>
              <a:t>	</a:t>
            </a:r>
            <a:endParaRPr lang="ru-KZ" dirty="0"/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481012-7185-B84F-065B-2F26455E7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KZ" dirty="0"/>
              <a:t>Что такое нормализация?</a:t>
            </a:r>
            <a:br>
              <a:rPr lang="ru-KZ" dirty="0"/>
            </a:br>
            <a:r>
              <a:rPr lang="ru-KZ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4F6913-DC1E-7DB4-66C5-F241D368A6E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28057" y="2416629"/>
            <a:ext cx="10613572" cy="4245427"/>
          </a:xfrm>
        </p:spPr>
        <p:txBody>
          <a:bodyPr>
            <a:noAutofit/>
          </a:bodyPr>
          <a:lstStyle/>
          <a:p>
            <a:pPr algn="just"/>
            <a:r>
              <a:rPr lang="ru-KZ" dirty="0"/>
              <a:t>Нормализация — это процесс преобразования структуры базы данных таким образом, чтобы: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KZ" dirty="0"/>
              <a:t>устранить избыточность,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KZ" dirty="0"/>
              <a:t>избежать аномалий обновления, удаления и вставки,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KZ" dirty="0"/>
              <a:t>обеспечить целостность данных.</a:t>
            </a:r>
          </a:p>
          <a:p>
            <a:pPr algn="just"/>
            <a:r>
              <a:rPr lang="ru-KZ" dirty="0"/>
              <a:t>Основана на функциональных зависимостях между атрибутами и постепенном разложении таблиц.</a:t>
            </a:r>
          </a:p>
          <a:p>
            <a:pPr algn="just"/>
            <a:r>
              <a:rPr lang="ru-KZ" dirty="0"/>
              <a:t> </a:t>
            </a:r>
          </a:p>
          <a:p>
            <a:pPr algn="just"/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91265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2D457-5E4C-1812-3BC4-347A337F7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E5CFD-AD6A-A585-AFE3-5F57D730B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376081"/>
            <a:ext cx="10013710" cy="1216152"/>
          </a:xfrm>
        </p:spPr>
        <p:txBody>
          <a:bodyPr/>
          <a:lstStyle/>
          <a:p>
            <a:pPr algn="ctr"/>
            <a:r>
              <a:rPr lang="ru-KZ" dirty="0"/>
              <a:t>Аномалии без нормализации</a:t>
            </a:r>
            <a:br>
              <a:rPr lang="ru-KZ" dirty="0"/>
            </a:b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835AF7-A407-EB16-1472-4A4296BA784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9745924" cy="3718557"/>
          </a:xfrm>
        </p:spPr>
        <p:txBody>
          <a:bodyPr>
            <a:normAutofit/>
          </a:bodyPr>
          <a:lstStyle/>
          <a:p>
            <a:r>
              <a:rPr lang="ru-KZ" dirty="0"/>
              <a:t>До нормализации в таблице могут быть:</a:t>
            </a:r>
          </a:p>
          <a:p>
            <a:pPr lvl="0"/>
            <a:r>
              <a:rPr lang="ru-KZ" dirty="0"/>
              <a:t> </a:t>
            </a:r>
            <a:r>
              <a:rPr lang="ru-KZ" b="1" dirty="0"/>
              <a:t>Аномалия обновления</a:t>
            </a:r>
            <a:r>
              <a:rPr lang="ru-KZ" dirty="0"/>
              <a:t>: изменение одной записи требует правки в нескольких местах.</a:t>
            </a:r>
          </a:p>
          <a:p>
            <a:pPr lvl="0"/>
            <a:r>
              <a:rPr lang="ru-KZ" dirty="0"/>
              <a:t> </a:t>
            </a:r>
            <a:r>
              <a:rPr lang="ru-KZ" b="1" dirty="0"/>
              <a:t>Аномалия вставки</a:t>
            </a:r>
            <a:r>
              <a:rPr lang="ru-KZ" dirty="0"/>
              <a:t>: невозможно добавить данные без других данных.</a:t>
            </a:r>
          </a:p>
          <a:p>
            <a:pPr lvl="0"/>
            <a:r>
              <a:rPr lang="ru-KZ" dirty="0"/>
              <a:t> </a:t>
            </a:r>
            <a:r>
              <a:rPr lang="ru-KZ" b="1" dirty="0"/>
              <a:t>Аномалия удаления</a:t>
            </a:r>
            <a:r>
              <a:rPr lang="ru-KZ" dirty="0"/>
              <a:t>: удаление строки влечёт потерю важной информации.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65211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DDA5AA-A075-A016-CCD2-3ED72613A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1361923"/>
            <a:ext cx="7717972" cy="564848"/>
          </a:xfrm>
        </p:spPr>
        <p:txBody>
          <a:bodyPr/>
          <a:lstStyle/>
          <a:p>
            <a:pPr algn="ctr"/>
            <a:r>
              <a:rPr lang="ru-RU" sz="2400" dirty="0"/>
              <a:t>0-я нормальная форма (0НФ)</a:t>
            </a:r>
            <a:endParaRPr lang="ru-KZ" sz="2400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E83758F-1016-B9DA-79A7-37E475A2F2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3657" y="1926771"/>
            <a:ext cx="7478486" cy="4136571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tx1"/>
                </a:solidFill>
              </a:rPr>
              <a:t>0НФ — это любое ненормализованное представление данных. Таблицы могут содержать: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•	дублирующиеся данные,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•	повторяющиеся группы,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•	множественные значения в одной ячейке (например, список телефонов в одном поле).</a:t>
            </a:r>
          </a:p>
          <a:p>
            <a:r>
              <a:rPr lang="ru-RU" sz="1400" dirty="0">
                <a:solidFill>
                  <a:schemeClr val="tx1"/>
                </a:solidFill>
              </a:rPr>
              <a:t> Пример:</a:t>
            </a:r>
          </a:p>
          <a:p>
            <a:endParaRPr lang="ru-RU" sz="1400" dirty="0">
              <a:solidFill>
                <a:schemeClr val="tx1"/>
              </a:solidFill>
            </a:endParaRPr>
          </a:p>
          <a:p>
            <a:r>
              <a:rPr lang="ru-RU" sz="1400" dirty="0">
                <a:solidFill>
                  <a:schemeClr val="tx1"/>
                </a:solidFill>
              </a:rPr>
              <a:t>Такая структура затрудняет поиск, обновление и нормализацию.</a:t>
            </a:r>
          </a:p>
          <a:p>
            <a:endParaRPr lang="ru-KZ" sz="1400" dirty="0">
              <a:solidFill>
                <a:schemeClr val="tx1"/>
              </a:solidFill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24BD54EC-7C22-1E8F-CF2F-FFB108D2A6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138257"/>
              </p:ext>
            </p:extLst>
          </p:nvPr>
        </p:nvGraphicFramePr>
        <p:xfrm>
          <a:off x="533399" y="4442578"/>
          <a:ext cx="7358744" cy="7416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839686">
                  <a:extLst>
                    <a:ext uri="{9D8B030D-6E8A-4147-A177-3AD203B41FA5}">
                      <a16:colId xmlns:a16="http://schemas.microsoft.com/office/drawing/2014/main" val="80859778"/>
                    </a:ext>
                  </a:extLst>
                </a:gridCol>
                <a:gridCol w="1839686">
                  <a:extLst>
                    <a:ext uri="{9D8B030D-6E8A-4147-A177-3AD203B41FA5}">
                      <a16:colId xmlns:a16="http://schemas.microsoft.com/office/drawing/2014/main" val="371899012"/>
                    </a:ext>
                  </a:extLst>
                </a:gridCol>
                <a:gridCol w="1839686">
                  <a:extLst>
                    <a:ext uri="{9D8B030D-6E8A-4147-A177-3AD203B41FA5}">
                      <a16:colId xmlns:a16="http://schemas.microsoft.com/office/drawing/2014/main" val="651524832"/>
                    </a:ext>
                  </a:extLst>
                </a:gridCol>
                <a:gridCol w="1839686">
                  <a:extLst>
                    <a:ext uri="{9D8B030D-6E8A-4147-A177-3AD203B41FA5}">
                      <a16:colId xmlns:a16="http://schemas.microsoft.com/office/drawing/2014/main" val="1512039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Студент</a:t>
                      </a:r>
                      <a:endParaRPr lang="ru-K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Курс1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Курс2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Курс3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41028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Айдана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Базы 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Пайтон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Алгебра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91620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194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B1CCE3-FB1D-471C-9AFE-D20E81E64A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25689"/>
            <a:ext cx="6795928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13597A-6835-B9DB-762A-A05A2DF90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8780" y="1265731"/>
            <a:ext cx="5323095" cy="2019488"/>
          </a:xfrm>
        </p:spPr>
        <p:txBody>
          <a:bodyPr vert="horz" lIns="109728" tIns="109728" rIns="109728" bIns="91440" rtlCol="0" anchor="ctr"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KZ" dirty="0">
                <a:solidFill>
                  <a:schemeClr val="bg1"/>
                </a:solidFill>
              </a:rPr>
              <a:t>Первая нормальная форма (1НФ)</a:t>
            </a:r>
            <a:br>
              <a:rPr lang="ru-KZ" dirty="0"/>
            </a:b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0F38E87-6AF8-4488-B608-9FA2F57B4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89697"/>
            <a:ext cx="1070775" cy="2466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CC3B76D-CC6E-42D0-8666-2A2164AB5A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355896"/>
            <a:ext cx="679399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2BA9D6C-8214-4E25-AF8B-48762AD8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9" y="3419903"/>
            <a:ext cx="5789163" cy="3438097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BE9B8BD-472F-4F54-AC9D-101EE34969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871A14F-64B0-4CCE-900E-695C55EFF3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25689"/>
            <a:ext cx="679399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B723623-E71B-3134-DDE3-DD0F06AB6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780" y="3707541"/>
            <a:ext cx="5323095" cy="299758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109728" tIns="109728" rIns="109728" bIns="91440" numCol="1" rtlCol="0" anchor="t" anchorCtr="0" compatLnSpc="1">
            <a:prstTxWarp prst="textNoShape">
              <a:avLst/>
            </a:prstTxWarp>
            <a:normAutofit/>
          </a:bodyPr>
          <a:lstStyle/>
          <a:p>
            <a:pPr marR="0" lvl="0" indent="0" algn="just" fontAlgn="base">
              <a:lnSpc>
                <a:spcPct val="130000"/>
              </a:lnSpc>
              <a:spcBef>
                <a:spcPts val="930"/>
              </a:spcBef>
              <a:spcAft>
                <a:spcPct val="0"/>
              </a:spcAft>
              <a:buClrTx/>
              <a:buSzTx/>
              <a:buFont typeface="Corbel" panose="020B0503020204020204" pitchFamily="34" charset="0"/>
              <a:buNone/>
              <a:tabLst/>
            </a:pPr>
            <a:r>
              <a:rPr kumimoji="0" lang="en-US" altLang="ru-KZ" b="1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Требование</a:t>
            </a:r>
            <a:r>
              <a:rPr kumimoji="0" lang="en-US" altLang="ru-KZ" b="1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каждая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ячейка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таблицы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содержит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одно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атомарное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значение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</a:t>
            </a:r>
          </a:p>
          <a:p>
            <a:pPr marR="0" lvl="0" indent="0" algn="just" fontAlgn="base">
              <a:lnSpc>
                <a:spcPct val="130000"/>
              </a:lnSpc>
              <a:spcBef>
                <a:spcPts val="930"/>
              </a:spcBef>
              <a:spcAft>
                <a:spcPct val="0"/>
              </a:spcAft>
              <a:buClrTx/>
              <a:buSzTx/>
              <a:buFont typeface="Corbel" panose="020B0503020204020204" pitchFamily="34" charset="0"/>
              <a:buNone/>
              <a:tabLst/>
            </a:pP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b="1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Пример</a:t>
            </a:r>
            <a:r>
              <a:rPr kumimoji="0" lang="en-US" altLang="ru-KZ" b="1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</a:t>
            </a:r>
          </a:p>
          <a:p>
            <a:pPr marR="0" lvl="0" indent="0" algn="just" fontAlgn="base">
              <a:lnSpc>
                <a:spcPct val="130000"/>
              </a:lnSpc>
              <a:spcBef>
                <a:spcPts val="930"/>
              </a:spcBef>
              <a:spcAft>
                <a:spcPct val="0"/>
              </a:spcAft>
              <a:buClrTx/>
              <a:buSzTx/>
              <a:buFont typeface="Corbel" panose="020B0503020204020204" pitchFamily="34" charset="0"/>
              <a:buNone/>
              <a:tabLst/>
            </a:pP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Избавляемся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от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повторяющихся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групп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—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каждая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строка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представляет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один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kumimoji="0" lang="en-US" altLang="ru-KZ" i="0" u="none" strike="noStrike" cap="none" spc="150" normalizeH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факт</a:t>
            </a:r>
            <a:r>
              <a:rPr kumimoji="0" lang="en-US" altLang="ru-KZ" i="0" u="none" strike="noStrike" cap="none" spc="150" normalizeH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FDBC76A-295F-4635-A28D-ADA24F383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37B27E1-ACF1-9AA0-0AA7-DD355C7BBE13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2112698141"/>
              </p:ext>
            </p:extLst>
          </p:nvPr>
        </p:nvGraphicFramePr>
        <p:xfrm>
          <a:off x="7602735" y="2000693"/>
          <a:ext cx="3846467" cy="2792604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921225">
                  <a:extLst>
                    <a:ext uri="{9D8B030D-6E8A-4147-A177-3AD203B41FA5}">
                      <a16:colId xmlns:a16="http://schemas.microsoft.com/office/drawing/2014/main" val="1795724830"/>
                    </a:ext>
                  </a:extLst>
                </a:gridCol>
                <a:gridCol w="1925242">
                  <a:extLst>
                    <a:ext uri="{9D8B030D-6E8A-4147-A177-3AD203B41FA5}">
                      <a16:colId xmlns:a16="http://schemas.microsoft.com/office/drawing/2014/main" val="1870334847"/>
                    </a:ext>
                  </a:extLst>
                </a:gridCol>
              </a:tblGrid>
              <a:tr h="698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800" kern="100">
                          <a:effectLst/>
                        </a:rPr>
                        <a:t>Студент</a:t>
                      </a:r>
                      <a:endParaRPr lang="ru-K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94" marR="26194" marT="26194" marB="2619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800" kern="100">
                          <a:effectLst/>
                        </a:rPr>
                        <a:t>Курс</a:t>
                      </a:r>
                      <a:endParaRPr lang="ru-K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94" marR="26194" marT="26194" marB="26194" anchor="ctr"/>
                </a:tc>
                <a:extLst>
                  <a:ext uri="{0D108BD9-81ED-4DB2-BD59-A6C34878D82A}">
                    <a16:rowId xmlns:a16="http://schemas.microsoft.com/office/drawing/2014/main" val="3527962619"/>
                  </a:ext>
                </a:extLst>
              </a:tr>
              <a:tr h="698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800" kern="100">
                          <a:effectLst/>
                        </a:rPr>
                        <a:t>Айдана</a:t>
                      </a:r>
                      <a:endParaRPr lang="ru-K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94" marR="26194" marT="26194" marB="2619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800" kern="100">
                          <a:effectLst/>
                        </a:rPr>
                        <a:t>Базы Д</a:t>
                      </a:r>
                      <a:endParaRPr lang="ru-K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94" marR="26194" marT="26194" marB="26194" anchor="ctr"/>
                </a:tc>
                <a:extLst>
                  <a:ext uri="{0D108BD9-81ED-4DB2-BD59-A6C34878D82A}">
                    <a16:rowId xmlns:a16="http://schemas.microsoft.com/office/drawing/2014/main" val="2412501331"/>
                  </a:ext>
                </a:extLst>
              </a:tr>
              <a:tr h="698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800" kern="100" dirty="0">
                          <a:effectLst/>
                        </a:rPr>
                        <a:t>Айдана</a:t>
                      </a:r>
                      <a:endParaRPr lang="ru-KZ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94" marR="26194" marT="26194" marB="2619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800" kern="100">
                          <a:effectLst/>
                        </a:rPr>
                        <a:t>Пайтон</a:t>
                      </a:r>
                      <a:endParaRPr lang="ru-K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94" marR="26194" marT="26194" marB="26194" anchor="ctr"/>
                </a:tc>
                <a:extLst>
                  <a:ext uri="{0D108BD9-81ED-4DB2-BD59-A6C34878D82A}">
                    <a16:rowId xmlns:a16="http://schemas.microsoft.com/office/drawing/2014/main" val="519941033"/>
                  </a:ext>
                </a:extLst>
              </a:tr>
              <a:tr h="698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800" kern="100">
                          <a:effectLst/>
                        </a:rPr>
                        <a:t>Айдана</a:t>
                      </a:r>
                      <a:endParaRPr lang="ru-K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94" marR="26194" marT="26194" marB="2619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800" kern="100" dirty="0">
                          <a:effectLst/>
                        </a:rPr>
                        <a:t>Алгебра</a:t>
                      </a:r>
                      <a:endParaRPr lang="ru-KZ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94" marR="26194" marT="26194" marB="26194" anchor="ctr"/>
                </a:tc>
                <a:extLst>
                  <a:ext uri="{0D108BD9-81ED-4DB2-BD59-A6C34878D82A}">
                    <a16:rowId xmlns:a16="http://schemas.microsoft.com/office/drawing/2014/main" val="62841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7986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D952A-B02D-93F6-AF06-1CA6DAC28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57" y="-510420"/>
            <a:ext cx="7979229" cy="1421898"/>
          </a:xfrm>
        </p:spPr>
        <p:txBody>
          <a:bodyPr/>
          <a:lstStyle/>
          <a:p>
            <a:r>
              <a:rPr lang="ru-KZ" sz="2800" dirty="0">
                <a:solidFill>
                  <a:schemeClr val="tx1"/>
                </a:solidFill>
              </a:rPr>
              <a:t>Вторая нормальная форма (2НФ)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13CE51-3D77-1B92-8335-FAA0E2A4427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8858" y="1153286"/>
            <a:ext cx="7815942" cy="4529057"/>
          </a:xfrm>
        </p:spPr>
        <p:txBody>
          <a:bodyPr>
            <a:normAutofit/>
          </a:bodyPr>
          <a:lstStyle/>
          <a:p>
            <a:r>
              <a:rPr lang="ru-KZ" sz="1800" b="1" dirty="0">
                <a:solidFill>
                  <a:schemeClr val="tx1"/>
                </a:solidFill>
              </a:rPr>
              <a:t>Требование:</a:t>
            </a:r>
          </a:p>
          <a:p>
            <a:pPr lvl="0"/>
            <a:r>
              <a:rPr lang="ru-KZ" sz="1800" dirty="0">
                <a:solidFill>
                  <a:schemeClr val="tx1"/>
                </a:solidFill>
              </a:rPr>
              <a:t>Таблица находится в 1НФ.</a:t>
            </a:r>
          </a:p>
          <a:p>
            <a:pPr lvl="0"/>
            <a:r>
              <a:rPr lang="ru-KZ" sz="1800" dirty="0">
                <a:solidFill>
                  <a:schemeClr val="tx1"/>
                </a:solidFill>
              </a:rPr>
              <a:t>Все неключевые атрибуты полностью функционально зависят от всего первичного ключа, а не от его части.</a:t>
            </a:r>
          </a:p>
          <a:p>
            <a:r>
              <a:rPr lang="ru-KZ" sz="1800" dirty="0">
                <a:solidFill>
                  <a:schemeClr val="tx1"/>
                </a:solidFill>
              </a:rPr>
              <a:t> Применимо только к составным ключам.</a:t>
            </a:r>
          </a:p>
          <a:p>
            <a:r>
              <a:rPr lang="ru-KZ" sz="1800" dirty="0">
                <a:solidFill>
                  <a:schemeClr val="tx1"/>
                </a:solidFill>
              </a:rPr>
              <a:t> Пример проблемы:</a:t>
            </a:r>
          </a:p>
          <a:p>
            <a:endParaRPr lang="ru-RU" dirty="0"/>
          </a:p>
          <a:p>
            <a:r>
              <a:rPr lang="ru-KZ" sz="1600" dirty="0" err="1">
                <a:solidFill>
                  <a:schemeClr val="tx1"/>
                </a:solidFill>
              </a:rPr>
              <a:t>ИмяСтудента</a:t>
            </a:r>
            <a:r>
              <a:rPr lang="ru-KZ" sz="1600" dirty="0">
                <a:solidFill>
                  <a:schemeClr val="tx1"/>
                </a:solidFill>
              </a:rPr>
              <a:t> зависит только от </a:t>
            </a:r>
            <a:r>
              <a:rPr lang="ru-KZ" sz="1600" dirty="0" err="1">
                <a:solidFill>
                  <a:schemeClr val="tx1"/>
                </a:solidFill>
              </a:rPr>
              <a:t>СтудентID</a:t>
            </a:r>
            <a:r>
              <a:rPr lang="ru-KZ" sz="1600" dirty="0">
                <a:solidFill>
                  <a:schemeClr val="tx1"/>
                </a:solidFill>
              </a:rPr>
              <a:t>, а не от всего ключа (</a:t>
            </a:r>
            <a:r>
              <a:rPr lang="ru-KZ" sz="1600" dirty="0" err="1">
                <a:solidFill>
                  <a:schemeClr val="tx1"/>
                </a:solidFill>
              </a:rPr>
              <a:t>СтудентID</a:t>
            </a:r>
            <a:r>
              <a:rPr lang="ru-KZ" sz="1600" dirty="0">
                <a:solidFill>
                  <a:schemeClr val="tx1"/>
                </a:solidFill>
              </a:rPr>
              <a:t>, </a:t>
            </a:r>
            <a:r>
              <a:rPr lang="ru-KZ" sz="1600" dirty="0" err="1">
                <a:solidFill>
                  <a:schemeClr val="tx1"/>
                </a:solidFill>
              </a:rPr>
              <a:t>КурсID</a:t>
            </a:r>
            <a:r>
              <a:rPr lang="ru-KZ" sz="1600" dirty="0">
                <a:solidFill>
                  <a:schemeClr val="tx1"/>
                </a:solidFill>
              </a:rPr>
              <a:t>).</a:t>
            </a:r>
          </a:p>
          <a:p>
            <a:endParaRPr lang="ru-KZ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D111ABE5-EE0B-FF99-13A4-B1CCC41DB8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69311"/>
              </p:ext>
            </p:extLst>
          </p:nvPr>
        </p:nvGraphicFramePr>
        <p:xfrm>
          <a:off x="249696" y="4194980"/>
          <a:ext cx="6172200" cy="512826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543050">
                  <a:extLst>
                    <a:ext uri="{9D8B030D-6E8A-4147-A177-3AD203B41FA5}">
                      <a16:colId xmlns:a16="http://schemas.microsoft.com/office/drawing/2014/main" val="237767459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626443370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596009782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4552601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СтудентID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КурсID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ИмяСтудента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НазваниеКурса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52129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101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</a:rPr>
                        <a:t>Айдана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 dirty="0">
                          <a:effectLst/>
                        </a:rPr>
                        <a:t>Алгебра</a:t>
                      </a:r>
                      <a:endParaRPr lang="ru-KZ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5455932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D6F5235-C6F1-1883-E516-0C3C5EAEDEF9}"/>
              </a:ext>
            </a:extLst>
          </p:cNvPr>
          <p:cNvSpPr txBox="1"/>
          <p:nvPr/>
        </p:nvSpPr>
        <p:spPr>
          <a:xfrm>
            <a:off x="8398322" y="1113802"/>
            <a:ext cx="3521535" cy="2295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Разделение:</a:t>
            </a:r>
            <a:endParaRPr lang="ru-K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Студенты(</a:t>
            </a: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СтудентID</a:t>
            </a: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ИмяСтудента</a:t>
            </a: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Курсы(</a:t>
            </a: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КурсID</a:t>
            </a: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НазваниеКурса</a:t>
            </a: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Записи(</a:t>
            </a: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СтудентID</a:t>
            </a: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КурсID</a:t>
            </a: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88876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02DF5F7-F087-2E67-4679-D9FED95DAE0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48343" y="1534886"/>
            <a:ext cx="7061875" cy="4234525"/>
          </a:xfrm>
        </p:spPr>
        <p:txBody>
          <a:bodyPr/>
          <a:lstStyle/>
          <a:p>
            <a:r>
              <a:rPr lang="ru-KZ" sz="1600" b="1" dirty="0">
                <a:solidFill>
                  <a:schemeClr val="tx1"/>
                </a:solidFill>
              </a:rPr>
              <a:t>Требование:</a:t>
            </a:r>
          </a:p>
          <a:p>
            <a:pPr lvl="0"/>
            <a:r>
              <a:rPr lang="ru-KZ" sz="1600" dirty="0">
                <a:solidFill>
                  <a:schemeClr val="tx1"/>
                </a:solidFill>
              </a:rPr>
              <a:t>Таблица находится во 2НФ.</a:t>
            </a:r>
          </a:p>
          <a:p>
            <a:pPr lvl="0"/>
            <a:r>
              <a:rPr lang="ru-KZ" sz="1600" dirty="0">
                <a:solidFill>
                  <a:schemeClr val="tx1"/>
                </a:solidFill>
              </a:rPr>
              <a:t>Нет транзитивных зависимостей между атрибутами: неключевые атрибуты не зависят друг от друга.</a:t>
            </a:r>
          </a:p>
          <a:p>
            <a:r>
              <a:rPr lang="ru-KZ" sz="1600" dirty="0">
                <a:solidFill>
                  <a:schemeClr val="tx1"/>
                </a:solidFill>
              </a:rPr>
              <a:t> Пример</a:t>
            </a:r>
            <a:r>
              <a:rPr lang="ru-KZ" dirty="0">
                <a:solidFill>
                  <a:schemeClr val="tx1"/>
                </a:solidFill>
              </a:rPr>
              <a:t>:</a:t>
            </a:r>
          </a:p>
          <a:p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3171FD-F60B-F79C-0F1C-D49A04717E86}"/>
              </a:ext>
            </a:extLst>
          </p:cNvPr>
          <p:cNvSpPr txBox="1"/>
          <p:nvPr/>
        </p:nvSpPr>
        <p:spPr>
          <a:xfrm>
            <a:off x="266702" y="239879"/>
            <a:ext cx="714351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3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Третья нормальная форма (3НФ)</a:t>
            </a:r>
            <a:endParaRPr lang="ru-KZ" sz="3200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4A864EAE-5DB2-ACA0-3F92-F6AF78C8F6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2231"/>
              </p:ext>
            </p:extLst>
          </p:nvPr>
        </p:nvGraphicFramePr>
        <p:xfrm>
          <a:off x="489181" y="3933724"/>
          <a:ext cx="6172200" cy="445008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67439768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08635363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5475143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СтудентID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ГородID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Город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33304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1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</a:rPr>
                        <a:t>20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 dirty="0">
                          <a:effectLst/>
                        </a:rPr>
                        <a:t>Алматы</a:t>
                      </a:r>
                      <a:endParaRPr lang="ru-K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9801104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270AAD1-F542-6740-8AD4-2FD2596505A0}"/>
              </a:ext>
            </a:extLst>
          </p:cNvPr>
          <p:cNvSpPr txBox="1"/>
          <p:nvPr/>
        </p:nvSpPr>
        <p:spPr>
          <a:xfrm>
            <a:off x="48987" y="4661453"/>
            <a:ext cx="7973783" cy="7827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Город зависит от </a:t>
            </a:r>
            <a:r>
              <a:rPr lang="ru-KZ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ГородID</a:t>
            </a: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а </a:t>
            </a:r>
            <a:r>
              <a:rPr lang="ru-KZ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ГородID</a:t>
            </a: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от </a:t>
            </a:r>
            <a:r>
              <a:rPr lang="ru-KZ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СтудентID</a:t>
            </a: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— транзитивная зависимость.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DE794E-BEC4-9D9C-5F5E-8C855EAF1FF4}"/>
              </a:ext>
            </a:extLst>
          </p:cNvPr>
          <p:cNvSpPr txBox="1"/>
          <p:nvPr/>
        </p:nvSpPr>
        <p:spPr>
          <a:xfrm>
            <a:off x="8333009" y="1427787"/>
            <a:ext cx="3695705" cy="1695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Разделение:</a:t>
            </a:r>
            <a:endParaRPr lang="ru-KZ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Студенты(</a:t>
            </a:r>
            <a:r>
              <a:rPr lang="ru-KZ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СтудентID</a:t>
            </a: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KZ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ГородID</a:t>
            </a: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Города(</a:t>
            </a:r>
            <a:r>
              <a:rPr lang="ru-KZ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ГородID</a:t>
            </a: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Город)</a:t>
            </a:r>
          </a:p>
        </p:txBody>
      </p:sp>
    </p:spTree>
    <p:extLst>
      <p:ext uri="{BB962C8B-B14F-4D97-AF65-F5344CB8AC3E}">
        <p14:creationId xmlns:p14="http://schemas.microsoft.com/office/powerpoint/2010/main" val="2977052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4F5E83-88FD-3972-9A19-AFAE7E756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177" y="1470780"/>
            <a:ext cx="7181165" cy="1421898"/>
          </a:xfrm>
        </p:spPr>
        <p:txBody>
          <a:bodyPr/>
          <a:lstStyle/>
          <a:p>
            <a:r>
              <a:rPr lang="ru-KZ" dirty="0"/>
              <a:t>Выше третьей (BCNF и др.)</a:t>
            </a: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60C350-D9B6-E1F1-8385-F314F581AD3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algn="just"/>
            <a:r>
              <a:rPr lang="ru-KZ" dirty="0">
                <a:solidFill>
                  <a:schemeClr val="tx1"/>
                </a:solidFill>
              </a:rPr>
              <a:t>В 3НФ возможно небольшое нарушение, если все зависимости от ключа, но не строго от </a:t>
            </a:r>
            <a:r>
              <a:rPr lang="ru-KZ" dirty="0" err="1">
                <a:solidFill>
                  <a:schemeClr val="tx1"/>
                </a:solidFill>
              </a:rPr>
              <a:t>суперключа</a:t>
            </a:r>
            <a:r>
              <a:rPr lang="ru-KZ" dirty="0">
                <a:solidFill>
                  <a:schemeClr val="tx1"/>
                </a:solidFill>
              </a:rPr>
              <a:t>. Тогда применяют BCNF (</a:t>
            </a:r>
            <a:r>
              <a:rPr lang="ru-KZ" dirty="0" err="1">
                <a:solidFill>
                  <a:schemeClr val="tx1"/>
                </a:solidFill>
              </a:rPr>
              <a:t>Boyce</a:t>
            </a:r>
            <a:r>
              <a:rPr lang="ru-KZ" dirty="0">
                <a:solidFill>
                  <a:schemeClr val="tx1"/>
                </a:solidFill>
              </a:rPr>
              <a:t>–</a:t>
            </a:r>
            <a:r>
              <a:rPr lang="ru-KZ" dirty="0" err="1">
                <a:solidFill>
                  <a:schemeClr val="tx1"/>
                </a:solidFill>
              </a:rPr>
              <a:t>Codd</a:t>
            </a:r>
            <a:r>
              <a:rPr lang="ru-KZ" dirty="0">
                <a:solidFill>
                  <a:schemeClr val="tx1"/>
                </a:solidFill>
              </a:rPr>
              <a:t> </a:t>
            </a:r>
            <a:r>
              <a:rPr lang="ru-KZ" dirty="0" err="1">
                <a:solidFill>
                  <a:schemeClr val="tx1"/>
                </a:solidFill>
              </a:rPr>
              <a:t>Normal</a:t>
            </a:r>
            <a:r>
              <a:rPr lang="ru-KZ" dirty="0">
                <a:solidFill>
                  <a:schemeClr val="tx1"/>
                </a:solidFill>
              </a:rPr>
              <a:t> Form).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613003785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7852</TotalTime>
  <Words>603</Words>
  <Application>Microsoft Office PowerPoint</Application>
  <PresentationFormat>Широкоэкранный</PresentationFormat>
  <Paragraphs>129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Meiryo</vt:lpstr>
      <vt:lpstr>Aptos</vt:lpstr>
      <vt:lpstr>Arial</vt:lpstr>
      <vt:lpstr>Calibri</vt:lpstr>
      <vt:lpstr>Corbel</vt:lpstr>
      <vt:lpstr>Symbol</vt:lpstr>
      <vt:lpstr>Wingdings</vt:lpstr>
      <vt:lpstr>ShojiVTI</vt:lpstr>
      <vt:lpstr>  Методы проектирования  баз данных.  Нормализация и денормализация   </vt:lpstr>
      <vt:lpstr>Презентация PowerPoint</vt:lpstr>
      <vt:lpstr>Что такое нормализация?  </vt:lpstr>
      <vt:lpstr>Аномалии без нормализации  </vt:lpstr>
      <vt:lpstr>0-я нормальная форма (0НФ)</vt:lpstr>
      <vt:lpstr>Первая нормальная форма (1НФ) </vt:lpstr>
      <vt:lpstr>Вторая нормальная форма (2НФ)</vt:lpstr>
      <vt:lpstr>Презентация PowerPoint</vt:lpstr>
      <vt:lpstr>Выше третьей (BCNF и др.) </vt:lpstr>
      <vt:lpstr>Денормализация </vt:lpstr>
      <vt:lpstr>Методика применения нормальных форм </vt:lpstr>
      <vt:lpstr> Сравнительная таблица нормальных форм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18</cp:revision>
  <dcterms:created xsi:type="dcterms:W3CDTF">2025-06-29T15:56:56Z</dcterms:created>
  <dcterms:modified xsi:type="dcterms:W3CDTF">2025-10-29T14:00:04Z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